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9" r:id="rId6"/>
    <p:sldId id="270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62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881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187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945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491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0828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13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231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781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060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85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F122-CFCF-42EA-A99D-D47291881B16}" type="datetimeFigureOut">
              <a:rPr lang="de-CH" smtClean="0"/>
              <a:t>04.11.2015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56DB-C3DF-4D8D-8BE0-94DC5B0E525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351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de-CH" dirty="0" smtClean="0"/>
              <a:t>Sektion Kniegelenk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58262"/>
            <a:ext cx="3219623" cy="461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2. Schritt Seitenbänder durchtrennen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70000" lnSpcReduction="20000"/>
          </a:bodyPr>
          <a:lstStyle/>
          <a:p>
            <a:r>
              <a:rPr lang="de-CH" dirty="0" smtClean="0"/>
              <a:t>Seitenbänder lokalisieren und mit Schere durchtrennen:</a:t>
            </a:r>
          </a:p>
          <a:p>
            <a:pPr lvl="1"/>
            <a:r>
              <a:rPr lang="de-CH" dirty="0" smtClean="0"/>
              <a:t>Wie verändert sich die Stabilität des Kniegelenks?</a:t>
            </a:r>
          </a:p>
          <a:p>
            <a:r>
              <a:rPr lang="de-CH" dirty="0" smtClean="0"/>
              <a:t>Beweglichkeit erneut testen, Vergleich mit vorher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u="sng" dirty="0" smtClean="0">
                <a:solidFill>
                  <a:srgbClr val="FF0000"/>
                </a:solidFill>
              </a:rPr>
              <a:t>Info</a:t>
            </a:r>
            <a:r>
              <a:rPr lang="de-CH" dirty="0" smtClean="0">
                <a:solidFill>
                  <a:srgbClr val="FF0000"/>
                </a:solidFill>
              </a:rPr>
              <a:t>: die Seitenbänder stabilisieren </a:t>
            </a:r>
            <a:r>
              <a:rPr lang="de-CH" b="1" dirty="0" smtClean="0">
                <a:solidFill>
                  <a:srgbClr val="FF0000"/>
                </a:solidFill>
              </a:rPr>
              <a:t>seitlich </a:t>
            </a:r>
            <a:r>
              <a:rPr lang="de-CH" dirty="0" smtClean="0">
                <a:solidFill>
                  <a:srgbClr val="FF0000"/>
                </a:solidFill>
              </a:rPr>
              <a:t>(vermeiden Wegknicken (X-Beine, O-Beine)) Bei Durchtrennung können die Knochen ‘überstreckt’ werden: </a:t>
            </a:r>
            <a:r>
              <a:rPr lang="de-CH" b="1" dirty="0" smtClean="0">
                <a:solidFill>
                  <a:srgbClr val="FF0000"/>
                </a:solidFill>
              </a:rPr>
              <a:t>testen</a:t>
            </a:r>
            <a:r>
              <a:rPr lang="de-CH" dirty="0" smtClean="0">
                <a:solidFill>
                  <a:srgbClr val="FF0000"/>
                </a:solidFill>
              </a:rPr>
              <a:t>!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2" y="1412776"/>
            <a:ext cx="40100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5940152" y="4437112"/>
            <a:ext cx="2304256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7668344" y="3817690"/>
            <a:ext cx="576064" cy="21315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19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3. Schritt: Kniesehne durchtrennen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2105506" cy="3917032"/>
          </a:xfrm>
        </p:spPr>
        <p:txBody>
          <a:bodyPr>
            <a:normAutofit fontScale="70000" lnSpcReduction="20000"/>
          </a:bodyPr>
          <a:lstStyle/>
          <a:p>
            <a:r>
              <a:rPr lang="de-CH" dirty="0" smtClean="0"/>
              <a:t>Kniescheibe lokalisieren und Kniesehne </a:t>
            </a:r>
            <a:r>
              <a:rPr lang="de-CH" b="1" dirty="0" smtClean="0"/>
              <a:t>oberhalb </a:t>
            </a:r>
            <a:r>
              <a:rPr lang="de-CH" dirty="0" smtClean="0"/>
              <a:t> der Kniescheibe durchtrennen</a:t>
            </a:r>
          </a:p>
          <a:p>
            <a:pPr marL="0" indent="0">
              <a:buNone/>
            </a:pPr>
            <a:r>
              <a:rPr lang="de-CH" dirty="0" smtClean="0"/>
              <a:t>      (mit Schere)</a:t>
            </a:r>
          </a:p>
          <a:p>
            <a:r>
              <a:rPr lang="de-CH" dirty="0" smtClean="0"/>
              <a:t>Kniesehne nach </a:t>
            </a:r>
            <a:r>
              <a:rPr lang="de-CH" b="1" dirty="0" smtClean="0"/>
              <a:t>unten </a:t>
            </a:r>
            <a:r>
              <a:rPr lang="de-CH" dirty="0" smtClean="0"/>
              <a:t>klappen</a:t>
            </a:r>
          </a:p>
          <a:p>
            <a:r>
              <a:rPr lang="de-CH" dirty="0" smtClean="0"/>
              <a:t>Kreuzbänder lokalisieren</a:t>
            </a:r>
            <a:endParaRPr lang="de-CH" dirty="0"/>
          </a:p>
        </p:txBody>
      </p:sp>
      <p:pic>
        <p:nvPicPr>
          <p:cNvPr id="4098" name="Picture 2" descr="http://www.poliklinik-chemnitz.de/uploads/pics/Kniegelenk_Aufb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6" y="1772816"/>
            <a:ext cx="63056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5580112" y="1340768"/>
            <a:ext cx="202481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9552" y="57332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u="sng" dirty="0" smtClean="0">
                <a:solidFill>
                  <a:srgbClr val="FF0000"/>
                </a:solidFill>
              </a:rPr>
              <a:t>Info</a:t>
            </a:r>
            <a:r>
              <a:rPr lang="de-CH" dirty="0" smtClean="0">
                <a:solidFill>
                  <a:srgbClr val="FF0000"/>
                </a:solidFill>
              </a:rPr>
              <a:t>: die Kniescheibe ist ein </a:t>
            </a:r>
            <a:r>
              <a:rPr lang="de-CH" b="1" dirty="0" smtClean="0">
                <a:solidFill>
                  <a:srgbClr val="FF0000"/>
                </a:solidFill>
              </a:rPr>
              <a:t>Sesambein </a:t>
            </a:r>
            <a:r>
              <a:rPr lang="de-CH" dirty="0" smtClean="0">
                <a:solidFill>
                  <a:srgbClr val="FF0000"/>
                </a:solidFill>
              </a:rPr>
              <a:t>und dient zur besseren Hebelwirkung der Kniesehne. Ausserdem verhindert sie die Druckschädigung der Sehne.</a:t>
            </a:r>
            <a:endParaRPr lang="de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16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Kreuzbänder lokalisieren</a:t>
            </a:r>
            <a:endParaRPr lang="de-CH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45624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486916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u="sng" dirty="0" smtClean="0">
                <a:solidFill>
                  <a:srgbClr val="FF0000"/>
                </a:solidFill>
              </a:rPr>
              <a:t>Info</a:t>
            </a:r>
            <a:r>
              <a:rPr lang="de-CH" sz="2000" dirty="0" smtClean="0">
                <a:solidFill>
                  <a:srgbClr val="FF0000"/>
                </a:solidFill>
              </a:rPr>
              <a:t>: </a:t>
            </a:r>
          </a:p>
          <a:p>
            <a:r>
              <a:rPr lang="de-CH" sz="2000" b="1" dirty="0" smtClean="0">
                <a:solidFill>
                  <a:srgbClr val="FF0000"/>
                </a:solidFill>
              </a:rPr>
              <a:t>vorderes</a:t>
            </a:r>
            <a:r>
              <a:rPr lang="de-CH" sz="2000" dirty="0" smtClean="0">
                <a:solidFill>
                  <a:srgbClr val="FF0000"/>
                </a:solidFill>
              </a:rPr>
              <a:t> Kreuzband verhindert, dass Schienbein nach </a:t>
            </a:r>
            <a:r>
              <a:rPr lang="de-CH" sz="2000" b="1" dirty="0" smtClean="0">
                <a:solidFill>
                  <a:srgbClr val="FF0000"/>
                </a:solidFill>
              </a:rPr>
              <a:t>vorne </a:t>
            </a:r>
            <a:r>
              <a:rPr lang="de-CH" sz="2000" dirty="0" smtClean="0">
                <a:solidFill>
                  <a:srgbClr val="FF0000"/>
                </a:solidFill>
              </a:rPr>
              <a:t> rutscht</a:t>
            </a:r>
          </a:p>
          <a:p>
            <a:r>
              <a:rPr lang="de-CH" sz="2000" b="1" dirty="0" smtClean="0">
                <a:solidFill>
                  <a:srgbClr val="FF0000"/>
                </a:solidFill>
              </a:rPr>
              <a:t>hinteres </a:t>
            </a:r>
            <a:r>
              <a:rPr lang="de-CH" sz="2000" dirty="0" smtClean="0">
                <a:solidFill>
                  <a:srgbClr val="FF0000"/>
                </a:solidFill>
              </a:rPr>
              <a:t>Kreuzband verhindert, dass Schienbein nach </a:t>
            </a:r>
            <a:r>
              <a:rPr lang="de-CH" sz="2000" b="1" dirty="0" smtClean="0">
                <a:solidFill>
                  <a:srgbClr val="FF0000"/>
                </a:solidFill>
              </a:rPr>
              <a:t>hinten </a:t>
            </a:r>
            <a:r>
              <a:rPr lang="de-CH" sz="2000" dirty="0" smtClean="0">
                <a:solidFill>
                  <a:srgbClr val="FF0000"/>
                </a:solidFill>
              </a:rPr>
              <a:t>rutscht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2000" dirty="0" smtClean="0">
                <a:solidFill>
                  <a:srgbClr val="FF0000"/>
                </a:solidFill>
              </a:rPr>
              <a:t>Schubladenphänomen bei Kreuzbandriss.</a:t>
            </a:r>
            <a:endParaRPr lang="de-CH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4. Schritt: Von hinten: Kreuzbänder freilegen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Hinteres Kreuzband erkennen und durchtrennen</a:t>
            </a:r>
          </a:p>
          <a:p>
            <a:r>
              <a:rPr lang="de-CH" dirty="0" smtClean="0"/>
              <a:t>Vorderes Kreuzband erkennen und durchtrennen</a:t>
            </a:r>
          </a:p>
          <a:p>
            <a:r>
              <a:rPr lang="de-CH" dirty="0" smtClean="0">
                <a:solidFill>
                  <a:srgbClr val="FF0000"/>
                </a:solidFill>
              </a:rPr>
              <a:t>Halbrunde Menisken (= Knorpelscheiben) freilegen</a:t>
            </a:r>
          </a:p>
          <a:p>
            <a:pPr marL="0" indent="0">
              <a:buNone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CH" u="sng" dirty="0" smtClean="0">
                <a:solidFill>
                  <a:srgbClr val="FF0000"/>
                </a:solidFill>
              </a:rPr>
              <a:t>Info</a:t>
            </a:r>
            <a:r>
              <a:rPr lang="de-CH" dirty="0" smtClean="0">
                <a:solidFill>
                  <a:srgbClr val="FF0000"/>
                </a:solidFill>
              </a:rPr>
              <a:t>: Menisken sind </a:t>
            </a:r>
            <a:r>
              <a:rPr lang="de-CH" b="1" dirty="0" smtClean="0">
                <a:solidFill>
                  <a:srgbClr val="FF0000"/>
                </a:solidFill>
              </a:rPr>
              <a:t>Stossdämpfer + Stabilisatoren </a:t>
            </a:r>
            <a:r>
              <a:rPr lang="de-CH" dirty="0" smtClean="0">
                <a:solidFill>
                  <a:srgbClr val="FF0000"/>
                </a:solidFill>
              </a:rPr>
              <a:t>(Oberschenkelende rund, Schienbeinende flach, Menisken füllen Hohlräume aus), dienen der </a:t>
            </a:r>
            <a:r>
              <a:rPr lang="de-CH" b="1" dirty="0" smtClean="0">
                <a:solidFill>
                  <a:srgbClr val="FF0000"/>
                </a:solidFill>
              </a:rPr>
              <a:t>Kraftverteilung im Gelenk.</a:t>
            </a:r>
          </a:p>
          <a:p>
            <a:pPr marL="0" indent="0">
              <a:buNone/>
            </a:pPr>
            <a:r>
              <a:rPr lang="de-CH" sz="2400" dirty="0" smtClean="0">
                <a:solidFill>
                  <a:srgbClr val="FF0000"/>
                </a:solidFill>
              </a:rPr>
              <a:t>Innerer Meniskus mit Innenband verbunden</a:t>
            </a:r>
            <a:r>
              <a:rPr lang="de-CH" sz="2600" dirty="0" smtClean="0">
                <a:solidFill>
                  <a:srgbClr val="FF0000"/>
                </a:solidFill>
              </a:rPr>
              <a:t>, äusserer Meniskus mit Innenmeniskus. </a:t>
            </a:r>
            <a:endParaRPr lang="de-CH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0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Meniskenverletzung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146" name="Picture 2" descr="C:\Users\Viola\Documents\1. Klasse\Anatomie\Bewegungsapparat\Gelenke\Fotos Meniskus Viola Dez 2008\11.12.2008 11-56-19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89531" cy="46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547664" y="602128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Menisken sind ausgefranst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09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Nach </a:t>
            </a:r>
            <a:r>
              <a:rPr lang="de-CH" dirty="0" err="1" smtClean="0"/>
              <a:t>Meniskenoperation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7170" name="Picture 2" descr="C:\Users\Viola\Documents\1. Klasse\Anatomie\Bewegungsapparat\Gelenke\Fotos Meniskus Viola Dez 2008\11.12.2008 11-56-1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808936" cy="435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594928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Glatte Ränder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3409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Aufräumen </a:t>
            </a:r>
            <a:r>
              <a:rPr lang="de-CH" dirty="0" smtClean="0"/>
              <a:t>5- 10’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Alle organischen Teile kommen in einen Plastiksack zur getrennten Entsorgung.</a:t>
            </a:r>
          </a:p>
          <a:p>
            <a:r>
              <a:rPr lang="de-CH" dirty="0" smtClean="0"/>
              <a:t>Sezierbesteck </a:t>
            </a:r>
            <a:r>
              <a:rPr lang="de-CH" smtClean="0"/>
              <a:t>mit </a:t>
            </a:r>
            <a:r>
              <a:rPr lang="de-CH" smtClean="0"/>
              <a:t>Seife/Putzmittel </a:t>
            </a:r>
            <a:r>
              <a:rPr lang="de-CH" dirty="0" smtClean="0"/>
              <a:t>waschen und trocknen, in Sezierbehälter zurück</a:t>
            </a:r>
          </a:p>
          <a:p>
            <a:r>
              <a:rPr lang="de-CH" dirty="0" smtClean="0"/>
              <a:t>Schere und </a:t>
            </a:r>
            <a:r>
              <a:rPr lang="de-CH" dirty="0" err="1" smtClean="0"/>
              <a:t>Skalpellklingen</a:t>
            </a:r>
            <a:r>
              <a:rPr lang="de-CH" dirty="0" smtClean="0"/>
              <a:t> mit Seife waschen und getrennt abgeben.</a:t>
            </a:r>
          </a:p>
          <a:p>
            <a:r>
              <a:rPr lang="de-CH" dirty="0" smtClean="0"/>
              <a:t>Handschuhe nach innen stülpen und in einen separaten Abfallsack geben.</a:t>
            </a:r>
          </a:p>
          <a:p>
            <a:r>
              <a:rPr lang="de-CH" dirty="0" smtClean="0"/>
              <a:t>Arbeitsplatz mit Putzmittel abwischen.</a:t>
            </a:r>
          </a:p>
          <a:p>
            <a:r>
              <a:rPr lang="de-CH" dirty="0" smtClean="0"/>
              <a:t>Danke! </a:t>
            </a:r>
            <a:endParaRPr lang="de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01208"/>
            <a:ext cx="9715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26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Bezug Kniegelenke Schwein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 descr="http://www.schweinefreunde.de/schweine-fotos/bilder/inhalt/anatomi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19495" cy="323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467544" y="47251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Metzgerei </a:t>
            </a:r>
            <a:r>
              <a:rPr lang="de-CH" dirty="0" err="1" smtClean="0"/>
              <a:t>Bächthold</a:t>
            </a:r>
            <a:r>
              <a:rPr lang="de-CH" dirty="0" smtClean="0"/>
              <a:t>,  5037 Muhen (Schlachterei), Hauptstrasse 36 (Laden im </a:t>
            </a:r>
            <a:r>
              <a:rPr lang="de-CH" dirty="0" err="1" smtClean="0"/>
              <a:t>Dennergeschäft</a:t>
            </a:r>
            <a:r>
              <a:rPr lang="de-CH" smtClean="0"/>
              <a:t>) bestellen: </a:t>
            </a:r>
            <a:endParaRPr lang="de-CH" dirty="0" smtClean="0"/>
          </a:p>
          <a:p>
            <a:r>
              <a:rPr lang="de-CH" dirty="0" smtClean="0"/>
              <a:t>Hintere Kniegelenke ohne Aussenhaut</a:t>
            </a:r>
          </a:p>
          <a:p>
            <a:r>
              <a:rPr lang="de-CH" dirty="0" smtClean="0"/>
              <a:t>062 723 24 30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188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Vorbereitung / Material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Kniegelenk-Modell</a:t>
            </a:r>
          </a:p>
          <a:p>
            <a:r>
              <a:rPr lang="de-CH" dirty="0" smtClean="0"/>
              <a:t>Kniegelenke Hinterbein Schwein in</a:t>
            </a:r>
          </a:p>
          <a:p>
            <a:r>
              <a:rPr lang="de-CH" dirty="0" smtClean="0"/>
              <a:t>Sezierschalen</a:t>
            </a:r>
          </a:p>
          <a:p>
            <a:r>
              <a:rPr lang="de-CH" dirty="0" smtClean="0"/>
              <a:t>Skalpelle, gute Scheren, Handschuhe S,M,L</a:t>
            </a:r>
          </a:p>
          <a:p>
            <a:r>
              <a:rPr lang="de-CH" dirty="0" smtClean="0"/>
              <a:t>Desinfektionsmittel, </a:t>
            </a:r>
            <a:r>
              <a:rPr lang="de-CH" dirty="0" err="1" smtClean="0"/>
              <a:t>Pflästerli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643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Lektionsverlauf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Info zum Kniegelenk 5’</a:t>
            </a:r>
          </a:p>
          <a:p>
            <a:pPr lvl="1"/>
            <a:r>
              <a:rPr lang="de-CH" dirty="0" smtClean="0"/>
              <a:t>Folie oder </a:t>
            </a:r>
            <a:r>
              <a:rPr lang="de-CH" dirty="0" err="1" smtClean="0"/>
              <a:t>pptx</a:t>
            </a:r>
            <a:endParaRPr lang="de-CH" dirty="0" smtClean="0"/>
          </a:p>
          <a:p>
            <a:r>
              <a:rPr lang="de-CH" dirty="0" smtClean="0"/>
              <a:t>Voruntersuchung: Aufbau eines Gelenks 10’</a:t>
            </a:r>
          </a:p>
          <a:p>
            <a:pPr lvl="1"/>
            <a:r>
              <a:rPr lang="de-CH" dirty="0" smtClean="0"/>
              <a:t>Wachs, Kreide, Zündholz, schwarzes Papier, Öl</a:t>
            </a:r>
          </a:p>
          <a:p>
            <a:pPr lvl="1"/>
            <a:r>
              <a:rPr lang="de-CH" dirty="0" smtClean="0"/>
              <a:t>Folie Aufbau Kniegelenk</a:t>
            </a:r>
          </a:p>
          <a:p>
            <a:r>
              <a:rPr lang="de-CH" dirty="0" smtClean="0"/>
              <a:t>Sektion Kniegelenk in 4 Schritten (zu  zweit)</a:t>
            </a:r>
          </a:p>
          <a:p>
            <a:pPr lvl="1"/>
            <a:endParaRPr lang="de-CH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Voruntersuchung Aufbau eines Gelenks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Material: </a:t>
            </a:r>
          </a:p>
          <a:p>
            <a:pPr lvl="1"/>
            <a:r>
              <a:rPr lang="de-CH" dirty="0" smtClean="0"/>
              <a:t>2 Kreidestückchen</a:t>
            </a:r>
          </a:p>
          <a:p>
            <a:pPr lvl="1"/>
            <a:r>
              <a:rPr lang="de-CH" dirty="0" smtClean="0"/>
              <a:t>Kerze (Wachs) und Zündholz</a:t>
            </a:r>
          </a:p>
          <a:p>
            <a:pPr lvl="1"/>
            <a:r>
              <a:rPr lang="de-CH" dirty="0" smtClean="0"/>
              <a:t>Schwarzes Papier</a:t>
            </a:r>
          </a:p>
          <a:p>
            <a:r>
              <a:rPr lang="de-CH" dirty="0" smtClean="0"/>
              <a:t>Ablauf: </a:t>
            </a:r>
          </a:p>
          <a:p>
            <a:pPr lvl="1"/>
            <a:r>
              <a:rPr lang="de-CH" dirty="0" smtClean="0">
                <a:solidFill>
                  <a:srgbClr val="FF0000"/>
                </a:solidFill>
              </a:rPr>
              <a:t>1. Versuch: </a:t>
            </a:r>
            <a:r>
              <a:rPr lang="de-CH" dirty="0" smtClean="0">
                <a:solidFill>
                  <a:srgbClr val="FF0000"/>
                </a:solidFill>
              </a:rPr>
              <a:t>Kreide halbieren,  Enden </a:t>
            </a:r>
            <a:r>
              <a:rPr lang="de-CH" dirty="0" smtClean="0">
                <a:solidFill>
                  <a:srgbClr val="FF0000"/>
                </a:solidFill>
              </a:rPr>
              <a:t>aneinander reiben und Kreidestaub auf schwarzes Papier geben:</a:t>
            </a:r>
          </a:p>
          <a:p>
            <a:pPr lvl="2"/>
            <a:r>
              <a:rPr lang="de-CH" dirty="0" smtClean="0">
                <a:solidFill>
                  <a:srgbClr val="0000CC"/>
                </a:solidFill>
              </a:rPr>
              <a:t>Starke Abreibung und Abnutzung </a:t>
            </a:r>
            <a:r>
              <a:rPr lang="de-CH" dirty="0" smtClean="0">
                <a:solidFill>
                  <a:srgbClr val="0000CC"/>
                </a:solidFill>
                <a:latin typeface="Times New Roman"/>
                <a:cs typeface="Times New Roman"/>
              </a:rPr>
              <a:t>► </a:t>
            </a:r>
            <a:r>
              <a:rPr lang="de-CH" dirty="0">
                <a:solidFill>
                  <a:srgbClr val="0000CC"/>
                </a:solidFill>
              </a:rPr>
              <a:t>Knochen ohne Knochenknorpel</a:t>
            </a:r>
          </a:p>
        </p:txBody>
      </p:sp>
    </p:spTree>
    <p:extLst>
      <p:ext uri="{BB962C8B-B14F-4D97-AF65-F5344CB8AC3E}">
        <p14:creationId xmlns:p14="http://schemas.microsoft.com/office/powerpoint/2010/main" val="303433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Voruntersuchung Aufbau eines Gelenks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CH" dirty="0" smtClean="0">
                <a:solidFill>
                  <a:srgbClr val="FF0000"/>
                </a:solidFill>
              </a:rPr>
              <a:t>2. Versuch: </a:t>
            </a:r>
            <a:r>
              <a:rPr lang="de-CH" b="1" dirty="0" smtClean="0">
                <a:solidFill>
                  <a:srgbClr val="FF0000"/>
                </a:solidFill>
              </a:rPr>
              <a:t>Wachs </a:t>
            </a:r>
            <a:r>
              <a:rPr lang="de-CH" dirty="0" smtClean="0">
                <a:solidFill>
                  <a:srgbClr val="FF0000"/>
                </a:solidFill>
              </a:rPr>
              <a:t>auf </a:t>
            </a:r>
            <a:r>
              <a:rPr lang="de-CH" dirty="0" err="1" smtClean="0">
                <a:solidFill>
                  <a:srgbClr val="FF0000"/>
                </a:solidFill>
              </a:rPr>
              <a:t>Kreidenenden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>
                <a:solidFill>
                  <a:srgbClr val="FF0000"/>
                </a:solidFill>
              </a:rPr>
              <a:t>tröpfeln, abkühlen lassen und </a:t>
            </a:r>
            <a:r>
              <a:rPr lang="de-CH" dirty="0" smtClean="0">
                <a:solidFill>
                  <a:srgbClr val="FF0000"/>
                </a:solidFill>
              </a:rPr>
              <a:t>wieder aneinander reiben:</a:t>
            </a:r>
          </a:p>
          <a:p>
            <a:pPr lvl="2"/>
            <a:r>
              <a:rPr lang="de-CH" dirty="0">
                <a:solidFill>
                  <a:srgbClr val="0000CC"/>
                </a:solidFill>
              </a:rPr>
              <a:t>Die Wachsschicht schützt</a:t>
            </a:r>
            <a:r>
              <a:rPr lang="de-CH" dirty="0" smtClean="0">
                <a:solidFill>
                  <a:srgbClr val="0000CC"/>
                </a:solidFill>
                <a:latin typeface="Times New Roman"/>
                <a:cs typeface="Times New Roman"/>
              </a:rPr>
              <a:t>► </a:t>
            </a:r>
            <a:r>
              <a:rPr lang="de-CH" dirty="0" smtClean="0">
                <a:solidFill>
                  <a:srgbClr val="0000CC"/>
                </a:solidFill>
              </a:rPr>
              <a:t>kein Kreidestaub mehr auf der Unterlage, aber </a:t>
            </a:r>
            <a:r>
              <a:rPr lang="de-CH" b="1" dirty="0" smtClean="0">
                <a:solidFill>
                  <a:srgbClr val="0000CC"/>
                </a:solidFill>
              </a:rPr>
              <a:t>Reibspuren</a:t>
            </a:r>
            <a:r>
              <a:rPr lang="de-CH" dirty="0" smtClean="0">
                <a:solidFill>
                  <a:srgbClr val="0000CC"/>
                </a:solidFill>
              </a:rPr>
              <a:t> auf der Wachsschicht</a:t>
            </a:r>
          </a:p>
          <a:p>
            <a:pPr lvl="1"/>
            <a:r>
              <a:rPr lang="de-CH" dirty="0" smtClean="0">
                <a:solidFill>
                  <a:srgbClr val="FF0000"/>
                </a:solidFill>
              </a:rPr>
              <a:t>3. Versuch: </a:t>
            </a:r>
            <a:r>
              <a:rPr lang="de-CH" dirty="0" err="1" smtClean="0">
                <a:solidFill>
                  <a:srgbClr val="FF0000"/>
                </a:solidFill>
              </a:rPr>
              <a:t>Kreidenenden</a:t>
            </a:r>
            <a:r>
              <a:rPr lang="de-CH" dirty="0" smtClean="0">
                <a:solidFill>
                  <a:srgbClr val="FF0000"/>
                </a:solidFill>
              </a:rPr>
              <a:t>  mit Öl einschmieren und wieder aneinander reiben:</a:t>
            </a:r>
          </a:p>
          <a:p>
            <a:pPr lvl="2"/>
            <a:r>
              <a:rPr lang="de-CH" dirty="0" smtClean="0">
                <a:solidFill>
                  <a:srgbClr val="0000CC"/>
                </a:solidFill>
              </a:rPr>
              <a:t>Durch das Öl können die Wachsschichten </a:t>
            </a:r>
            <a:r>
              <a:rPr lang="de-CH" b="1" dirty="0" smtClean="0">
                <a:solidFill>
                  <a:srgbClr val="0000CC"/>
                </a:solidFill>
              </a:rPr>
              <a:t>reibungslos </a:t>
            </a:r>
            <a:r>
              <a:rPr lang="de-CH" dirty="0" smtClean="0">
                <a:solidFill>
                  <a:srgbClr val="0000CC"/>
                </a:solidFill>
              </a:rPr>
              <a:t>aneinander reiben ohne Abnutzung</a:t>
            </a:r>
            <a:r>
              <a:rPr lang="de-CH" dirty="0" smtClean="0">
                <a:solidFill>
                  <a:srgbClr val="0000CC"/>
                </a:solidFill>
                <a:latin typeface="Times New Roman"/>
                <a:cs typeface="Times New Roman"/>
              </a:rPr>
              <a:t>► </a:t>
            </a:r>
            <a:r>
              <a:rPr lang="de-CH" dirty="0" smtClean="0">
                <a:solidFill>
                  <a:srgbClr val="0000CC"/>
                </a:solidFill>
              </a:rPr>
              <a:t>Aufbau eines Gelenks mit </a:t>
            </a:r>
            <a:r>
              <a:rPr lang="de-CH" b="1" dirty="0" smtClean="0">
                <a:solidFill>
                  <a:srgbClr val="0000CC"/>
                </a:solidFill>
              </a:rPr>
              <a:t>Knochenknorpel</a:t>
            </a:r>
            <a:r>
              <a:rPr lang="de-CH" dirty="0" smtClean="0">
                <a:solidFill>
                  <a:srgbClr val="0000CC"/>
                </a:solidFill>
              </a:rPr>
              <a:t> und </a:t>
            </a:r>
            <a:r>
              <a:rPr lang="de-CH" b="1" dirty="0">
                <a:solidFill>
                  <a:srgbClr val="0000CC"/>
                </a:solidFill>
              </a:rPr>
              <a:t>Gelenkschmiere</a:t>
            </a:r>
          </a:p>
          <a:p>
            <a:pPr marL="914400" lvl="2" indent="0">
              <a:buNone/>
            </a:pPr>
            <a:endParaRPr lang="de-CH" dirty="0" smtClean="0">
              <a:solidFill>
                <a:srgbClr val="0000CC"/>
              </a:solidFill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64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Längsschnitt Gelenk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8194" name="Picture 2" descr="C:\Users\Viola\Documents\1. Klasse\Anatomie\Bewegungsapparat\Gelenke\Gelen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12776"/>
            <a:ext cx="440780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55576" y="609329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Arbeitsblatt mit Lückentext und eigener Skizze steht zur Verfügung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862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Sektion Kniegelenk in 4 Schritten</a:t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Jeder Schritt (Schnitt) wird zuerst demonstriert und anschliessend selbständig durchgeführt</a:t>
            </a:r>
          </a:p>
          <a:p>
            <a:r>
              <a:rPr lang="de-CH" dirty="0" smtClean="0"/>
              <a:t>Modell / Farbkopie in Sichtmäppchen als Vergleich</a:t>
            </a:r>
            <a:endParaRPr lang="de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879055"/>
            <a:ext cx="4032448" cy="268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4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1. Schritt Sektion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 smtClean="0"/>
              <a:t>Handschuhe anziehen, Kniegelenk mit Kniescheibe nach vorn auflegen.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Eventuelle überflüssiges Fett und Muskelgewebe </a:t>
            </a:r>
            <a:r>
              <a:rPr lang="de-CH" b="1" dirty="0" smtClean="0"/>
              <a:t>vorsichtig </a:t>
            </a:r>
            <a:r>
              <a:rPr lang="de-CH" dirty="0" smtClean="0"/>
              <a:t>entfernen, damit keine Bänder/Sehnen verletzt werden.</a:t>
            </a:r>
            <a:endParaRPr lang="de-CH" dirty="0" smtClean="0"/>
          </a:p>
          <a:p>
            <a:pPr marL="514350" indent="-514350">
              <a:buFont typeface="+mj-lt"/>
              <a:buAutoNum type="arabicPeriod"/>
            </a:pPr>
            <a:r>
              <a:rPr lang="de-CH" dirty="0" smtClean="0"/>
              <a:t>Beweglichkeit testen und </a:t>
            </a:r>
            <a:r>
              <a:rPr lang="de-CH" b="1" dirty="0" smtClean="0"/>
              <a:t>Skizze</a:t>
            </a:r>
            <a:r>
              <a:rPr lang="de-CH" dirty="0" smtClean="0"/>
              <a:t> machen: 10’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de-CH" dirty="0" smtClean="0"/>
              <a:t>Das Knie ist ein </a:t>
            </a:r>
            <a:r>
              <a:rPr lang="de-CH" b="1" dirty="0" smtClean="0"/>
              <a:t>Drehscharniergelenk </a:t>
            </a:r>
            <a:r>
              <a:rPr lang="de-CH" dirty="0" smtClean="0"/>
              <a:t>= zusammengesetztes Gelenk:	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de-CH" dirty="0" smtClean="0"/>
              <a:t>Testen auf beugen und drehen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de-CH" dirty="0"/>
              <a:t>(120-150° Beugung möglich?)  Drehen um die Achse möglich?</a:t>
            </a:r>
            <a:endParaRPr lang="de-CH" dirty="0" smtClean="0"/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de-CH" b="1" dirty="0" smtClean="0"/>
              <a:t>Strukturen</a:t>
            </a:r>
            <a:r>
              <a:rPr lang="de-CH" dirty="0" smtClean="0"/>
              <a:t> benennen: beteiligte Knochen, Bänder, Sehnen</a:t>
            </a:r>
          </a:p>
          <a:p>
            <a:pPr marL="857250" lvl="1" indent="-457200">
              <a:buFont typeface="Wingdings" panose="05000000000000000000" pitchFamily="2" charset="2"/>
              <a:buChar char="v"/>
            </a:pPr>
            <a:r>
              <a:rPr lang="de-CH" b="1" dirty="0" smtClean="0"/>
              <a:t>Linkes oder rechtes Knie?</a:t>
            </a:r>
            <a:r>
              <a:rPr lang="de-CH" dirty="0" smtClean="0"/>
              <a:t> Tipp: ist das Wadenbein </a:t>
            </a:r>
            <a:r>
              <a:rPr lang="de-CH" b="1" dirty="0" smtClean="0"/>
              <a:t>links</a:t>
            </a:r>
            <a:r>
              <a:rPr lang="de-CH" dirty="0" smtClean="0"/>
              <a:t>, haben wir das </a:t>
            </a:r>
            <a:r>
              <a:rPr lang="de-CH" b="1" dirty="0" smtClean="0"/>
              <a:t>rechte </a:t>
            </a:r>
            <a:r>
              <a:rPr lang="de-CH" dirty="0" smtClean="0"/>
              <a:t>Knie und umgekehrt</a:t>
            </a:r>
            <a:endParaRPr lang="de-CH" b="1" dirty="0"/>
          </a:p>
        </p:txBody>
      </p:sp>
      <p:pic>
        <p:nvPicPr>
          <p:cNvPr id="6" name="Bild 1" descr="http://upload.wikimedia.org/wikipedia/commons/4/47/Kniegelenkvorn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54674"/>
            <a:ext cx="3384376" cy="2638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17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Beispiel Skizze Kniegelenk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2050" name="Picture 2" descr="C:\Users\Viola\Desktop\2015_11_04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74479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Bildschirmpräsentation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</vt:lpstr>
      <vt:lpstr>Sektion Kniegelenk</vt:lpstr>
      <vt:lpstr>Vorbereitung / Material</vt:lpstr>
      <vt:lpstr>Lektionsverlauf</vt:lpstr>
      <vt:lpstr>Voruntersuchung Aufbau eines Gelenks</vt:lpstr>
      <vt:lpstr>Voruntersuchung Aufbau eines Gelenks</vt:lpstr>
      <vt:lpstr>Längsschnitt Gelenk</vt:lpstr>
      <vt:lpstr>Sektion Kniegelenk in 4 Schritten </vt:lpstr>
      <vt:lpstr>1. Schritt Sektion</vt:lpstr>
      <vt:lpstr>Beispiel Skizze Kniegelenk</vt:lpstr>
      <vt:lpstr>2. Schritt Seitenbänder durchtrennen</vt:lpstr>
      <vt:lpstr>3. Schritt: Kniesehne durchtrennen</vt:lpstr>
      <vt:lpstr>Kreuzbänder lokalisieren</vt:lpstr>
      <vt:lpstr>4. Schritt: Von hinten: Kreuzbänder freilegen</vt:lpstr>
      <vt:lpstr>Meniskenverletzung</vt:lpstr>
      <vt:lpstr>Nach Meniskenoperation</vt:lpstr>
      <vt:lpstr>Aufräumen 5- 10’</vt:lpstr>
      <vt:lpstr>Bezug Kniegelenke Schwein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Sektion Kniegelenk</dc:title>
  <dc:creator>Viola</dc:creator>
  <cp:lastModifiedBy>Viola</cp:lastModifiedBy>
  <cp:revision>26</cp:revision>
  <dcterms:created xsi:type="dcterms:W3CDTF">2015-11-04T06:57:25Z</dcterms:created>
  <dcterms:modified xsi:type="dcterms:W3CDTF">2015-11-04T12:22:32Z</dcterms:modified>
</cp:coreProperties>
</file>